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7"/>
    <p:restoredTop sz="94694"/>
  </p:normalViewPr>
  <p:slideViewPr>
    <p:cSldViewPr snapToGrid="0" snapToObjects="1">
      <p:cViewPr varScale="1">
        <p:scale>
          <a:sx n="96" d="100"/>
          <a:sy n="96" d="100"/>
        </p:scale>
        <p:origin x="184" y="7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g>
</file>

<file path=ppt/media/image5.jpe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A930249-8242-4E2B-AF17-C01826488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BDD999-C5E1-4B3E-A710-768673819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2FD99755-1E9D-7652-E6EF-AA3340A754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r="10999" b="-1"/>
          <a:stretch>
            <a:fillRect/>
          </a:stretch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8635" y="1122363"/>
            <a:ext cx="7346728" cy="2220775"/>
          </a:xfrm>
        </p:spPr>
        <p:txBody>
          <a:bodyPr>
            <a:normAutofit/>
          </a:bodyPr>
          <a:lstStyle/>
          <a:p>
            <a:r>
              <a:rPr lang="en-CA" sz="4500">
                <a:solidFill>
                  <a:srgbClr val="FFFFFF"/>
                </a:solidFill>
              </a:rPr>
              <a:t>SaaS Pricing Strategy &amp; Market Expansion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8635" y="3514853"/>
            <a:ext cx="7346728" cy="2057043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By Priscilla Aihoon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9FFC6-FAA1-CCA9-D694-F39A5A166A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380" r="44339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9235" y="405686"/>
            <a:ext cx="4205978" cy="1171324"/>
          </a:xfrm>
        </p:spPr>
        <p:txBody>
          <a:bodyPr>
            <a:normAutofit/>
          </a:bodyPr>
          <a:lstStyle/>
          <a:p>
            <a:r>
              <a:rPr lang="en-CA" sz="3500" dirty="0"/>
              <a:t>1. 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3461" y="1982696"/>
            <a:ext cx="4651513" cy="425738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 dirty="0"/>
              <a:t>9thNexus-style secure networking products require pricing models that balance:</a:t>
            </a:r>
          </a:p>
          <a:p>
            <a:r>
              <a:rPr lang="en-CA" sz="2000" dirty="0"/>
              <a:t>Infrastructure costs</a:t>
            </a:r>
          </a:p>
          <a:p>
            <a:r>
              <a:rPr lang="en-CA" sz="2000" dirty="0"/>
              <a:t>Customer value perception</a:t>
            </a:r>
          </a:p>
          <a:p>
            <a:r>
              <a:rPr lang="en-CA" sz="2000" dirty="0"/>
              <a:t>Market competitiveness</a:t>
            </a:r>
          </a:p>
          <a:p>
            <a:r>
              <a:rPr lang="en-CA" sz="2000" dirty="0"/>
              <a:t>Scalability and revenue growth</a:t>
            </a:r>
          </a:p>
          <a:p>
            <a:endParaRPr lang="en-CA" sz="2000" dirty="0"/>
          </a:p>
          <a:p>
            <a:pPr marL="0" indent="0">
              <a:buNone/>
            </a:pPr>
            <a:r>
              <a:rPr lang="en-CA" sz="2000" dirty="0"/>
              <a:t>Goal: Build a pricing and expansion strategy optimized for product-led growth.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6789" y="284923"/>
            <a:ext cx="4041425" cy="170824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2700" dirty="0"/>
              <a:t>2. Market Research &amp; Competitive Benchmarks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B1106C3B-FAB2-AB74-7ADB-56A88030B1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534" r="34800"/>
          <a:stretch>
            <a:fillRect/>
          </a:stretch>
        </p:blipFill>
        <p:spPr>
          <a:xfrm>
            <a:off x="20" y="-2"/>
            <a:ext cx="4041425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16789" y="1815549"/>
            <a:ext cx="3803151" cy="4424532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Benchmarked against leading SaaS networking tools: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Pricing tiers (Free, Pro, Enterprise)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Feature differentiation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Per-user and per-device pricing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Geographic variations &amp; expansion readiness</a:t>
            </a:r>
          </a:p>
          <a:p>
            <a:pPr>
              <a:lnSpc>
                <a:spcPct val="90000"/>
              </a:lnSpc>
            </a:pPr>
            <a:endParaRPr lang="en-CA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Insights: Customers value visibility, ease of integration, reliability, and predictable pricing.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credit card and a card reader&#10;&#10;AI-generated content may be incorrect.">
            <a:extLst>
              <a:ext uri="{FF2B5EF4-FFF2-40B4-BE49-F238E27FC236}">
                <a16:creationId xmlns:a16="http://schemas.microsoft.com/office/drawing/2014/main" id="{AE8E25BB-F202-23A7-2C6B-205C223264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633" r="27873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4714" y="405685"/>
            <a:ext cx="4586068" cy="1559301"/>
          </a:xfrm>
        </p:spPr>
        <p:txBody>
          <a:bodyPr>
            <a:normAutofit/>
          </a:bodyPr>
          <a:lstStyle/>
          <a:p>
            <a:r>
              <a:rPr lang="en-CA" sz="3500" dirty="0"/>
              <a:t>3. Proposed Pricing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1964986"/>
            <a:ext cx="3935505" cy="4275092"/>
          </a:xfrm>
        </p:spPr>
        <p:txBody>
          <a:bodyPr anchor="ctr">
            <a:normAutofit lnSpcReduction="10000"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Free Tier: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Limited users/devices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Basic features</a:t>
            </a:r>
          </a:p>
          <a:p>
            <a:pPr>
              <a:lnSpc>
                <a:spcPct val="90000"/>
              </a:lnSpc>
            </a:pPr>
            <a:endParaRPr lang="en-CA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Pro Tier: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Full device access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Advanced controls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Priority support</a:t>
            </a:r>
          </a:p>
          <a:p>
            <a:pPr>
              <a:lnSpc>
                <a:spcPct val="90000"/>
              </a:lnSpc>
            </a:pPr>
            <a:endParaRPr lang="en-CA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CA" sz="2000" dirty="0"/>
              <a:t>Enterprise Tier: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SSO integrations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Dedicated support</a:t>
            </a:r>
          </a:p>
          <a:p>
            <a:pPr>
              <a:lnSpc>
                <a:spcPct val="90000"/>
              </a:lnSpc>
            </a:pPr>
            <a:r>
              <a:rPr lang="en-CA" sz="2000" dirty="0"/>
              <a:t>Custom SLAs</a:t>
            </a:r>
          </a:p>
          <a:p>
            <a:pPr>
              <a:lnSpc>
                <a:spcPct val="90000"/>
              </a:lnSpc>
            </a:pPr>
            <a:endParaRPr lang="en-CA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E941DBB3-B64C-D0E0-0A25-6396C3D3F2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894" r="31458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6957" y="405685"/>
            <a:ext cx="4378256" cy="1559301"/>
          </a:xfrm>
        </p:spPr>
        <p:txBody>
          <a:bodyPr>
            <a:normAutofit/>
          </a:bodyPr>
          <a:lstStyle/>
          <a:p>
            <a:r>
              <a:rPr lang="en-CA" sz="3500" dirty="0"/>
              <a:t>4. Financial Model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1964985"/>
            <a:ext cx="3935505" cy="44873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000" dirty="0"/>
              <a:t>Key Metrics Tracked:</a:t>
            </a:r>
          </a:p>
          <a:p>
            <a:r>
              <a:rPr lang="en-CA" sz="2000" dirty="0"/>
              <a:t>MRR (Monthly Recurring Revenue)</a:t>
            </a:r>
          </a:p>
          <a:p>
            <a:r>
              <a:rPr lang="en-CA" sz="2000" dirty="0"/>
              <a:t>CAC (Customer Acquisition Cost)</a:t>
            </a:r>
          </a:p>
          <a:p>
            <a:r>
              <a:rPr lang="en-CA" sz="2000" dirty="0"/>
              <a:t>LTV (Lifetime Value)</a:t>
            </a:r>
          </a:p>
          <a:p>
            <a:r>
              <a:rPr lang="en-CA" sz="2000" dirty="0"/>
              <a:t>Churn Rate</a:t>
            </a:r>
          </a:p>
          <a:p>
            <a:r>
              <a:rPr lang="en-CA" sz="2000" dirty="0"/>
              <a:t>User Growth Per Month</a:t>
            </a:r>
          </a:p>
          <a:p>
            <a:pPr marL="0" indent="0">
              <a:buNone/>
            </a:pPr>
            <a:endParaRPr lang="en-CA" sz="2000" dirty="0"/>
          </a:p>
          <a:p>
            <a:pPr marL="0" indent="0">
              <a:buNone/>
            </a:pPr>
            <a:r>
              <a:rPr lang="en-CA" sz="2000" dirty="0"/>
              <a:t>Model built in Excel to simulate revenue projections across 12 months.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sphere&#10;&#10;AI-generated content may be incorrect.">
            <a:extLst>
              <a:ext uri="{FF2B5EF4-FFF2-40B4-BE49-F238E27FC236}">
                <a16:creationId xmlns:a16="http://schemas.microsoft.com/office/drawing/2014/main" id="{3B98E2BB-9D23-ADC4-E8E9-E39037A27C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556" r="24950" b="-2"/>
          <a:stretch>
            <a:fillRect/>
          </a:stretch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CA" sz="3500" dirty="0"/>
              <a:t>5. International Expansion Strategy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C591AF-E0E9-5AE9-26BA-81898A626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487" y="1775791"/>
            <a:ext cx="3935505" cy="4464287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2000" dirty="0"/>
              <a:t>Expansion Priorities:</a:t>
            </a:r>
          </a:p>
          <a:p>
            <a:pPr lvl="0"/>
            <a:r>
              <a:rPr lang="en-US" sz="2000" dirty="0"/>
              <a:t>Regions with underserved demand</a:t>
            </a:r>
          </a:p>
          <a:p>
            <a:pPr lvl="0"/>
            <a:r>
              <a:rPr lang="en-US" sz="2000" dirty="0"/>
              <a:t>Establish partnerships</a:t>
            </a:r>
          </a:p>
          <a:p>
            <a:pPr lvl="0"/>
            <a:r>
              <a:rPr lang="en-US" sz="2000" dirty="0"/>
              <a:t>Define localized pricing</a:t>
            </a:r>
          </a:p>
          <a:p>
            <a:pPr lvl="0"/>
            <a:endParaRPr lang="en-US" sz="2000" dirty="0"/>
          </a:p>
          <a:p>
            <a:pPr marL="0" lvl="0" indent="0">
              <a:buNone/>
            </a:pPr>
            <a:r>
              <a:rPr lang="en-US" sz="2000" dirty="0"/>
              <a:t>Execution:</a:t>
            </a:r>
          </a:p>
          <a:p>
            <a:pPr lvl="0"/>
            <a:r>
              <a:rPr lang="en-US" sz="2000" dirty="0"/>
              <a:t>Phase 1: North America &amp; EU</a:t>
            </a:r>
          </a:p>
          <a:p>
            <a:pPr lvl="0"/>
            <a:r>
              <a:rPr lang="en-US" sz="2000" dirty="0"/>
              <a:t>Phase 2: Asia-Pacific</a:t>
            </a:r>
          </a:p>
          <a:p>
            <a:pPr lvl="0"/>
            <a:r>
              <a:rPr lang="en-US" sz="2000" dirty="0"/>
              <a:t>Phase 3: Africa &amp; LATAM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Slide Background">
            <a:extLst>
              <a:ext uri="{FF2B5EF4-FFF2-40B4-BE49-F238E27FC236}">
                <a16:creationId xmlns:a16="http://schemas.microsoft.com/office/drawing/2014/main" id="{B210AC1D-4063-4C6E-9528-FA9C4C0C1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2F8C595-E68C-4306-AED8-DC7826A0A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562310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352097"/>
            <a:ext cx="3864186" cy="1090324"/>
          </a:xfrm>
        </p:spPr>
        <p:txBody>
          <a:bodyPr anchor="ctr">
            <a:normAutofit fontScale="90000"/>
          </a:bodyPr>
          <a:lstStyle/>
          <a:p>
            <a:r>
              <a:rPr lang="en-CA" sz="3500" dirty="0"/>
              <a:t>6. Recommendations</a:t>
            </a:r>
          </a:p>
        </p:txBody>
      </p:sp>
      <p:pic>
        <p:nvPicPr>
          <p:cNvPr id="5" name="Picture 4" descr="3D Hologram from iPad">
            <a:extLst>
              <a:ext uri="{FF2B5EF4-FFF2-40B4-BE49-F238E27FC236}">
                <a16:creationId xmlns:a16="http://schemas.microsoft.com/office/drawing/2014/main" id="{C931B9A5-46A7-04F3-110E-42342C4B26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404" r="36096" b="-2"/>
          <a:stretch>
            <a:fillRect/>
          </a:stretch>
        </p:blipFill>
        <p:spPr>
          <a:xfrm>
            <a:off x="20" y="-2"/>
            <a:ext cx="4267180" cy="6858002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313793"/>
            <a:ext cx="3647940" cy="4926287"/>
          </a:xfrm>
        </p:spPr>
        <p:txBody>
          <a:bodyPr anchor="ctr">
            <a:normAutofit/>
          </a:bodyPr>
          <a:lstStyle/>
          <a:p>
            <a:r>
              <a:rPr lang="en-CA" sz="2000" dirty="0"/>
              <a:t>Adopt product-led growth supported by transparent pricing</a:t>
            </a:r>
          </a:p>
          <a:p>
            <a:r>
              <a:rPr lang="en-CA" sz="2000" dirty="0"/>
              <a:t>Simplify billing systems and reduce duplication</a:t>
            </a:r>
          </a:p>
          <a:p>
            <a:r>
              <a:rPr lang="en-CA" sz="2000" dirty="0"/>
              <a:t>Use data-driven experimentation for pricing adjustments</a:t>
            </a:r>
          </a:p>
          <a:p>
            <a:r>
              <a:rPr lang="en-CA" sz="2000" dirty="0"/>
              <a:t>Prioritize regions with highest demand and lowest competition</a:t>
            </a:r>
          </a:p>
          <a:p>
            <a:r>
              <a:rPr lang="en-CA" sz="2000" dirty="0"/>
              <a:t>Continue optimizing the financial model monthly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247</Words>
  <Application>Microsoft Macintosh PowerPoint</Application>
  <PresentationFormat>On-screen Show (4:3)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SaaS Pricing Strategy &amp; Market Expansion Project</vt:lpstr>
      <vt:lpstr>1. Problem Statement</vt:lpstr>
      <vt:lpstr>2. Market Research &amp; Competitive Benchmarks</vt:lpstr>
      <vt:lpstr>3. Proposed Pricing Structure</vt:lpstr>
      <vt:lpstr>4. Financial Model Overview</vt:lpstr>
      <vt:lpstr>5. International Expansion Strategy</vt:lpstr>
      <vt:lpstr>6. Recommendations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Priscilla Aihoon</cp:lastModifiedBy>
  <cp:revision>2</cp:revision>
  <dcterms:created xsi:type="dcterms:W3CDTF">2013-01-27T09:14:16Z</dcterms:created>
  <dcterms:modified xsi:type="dcterms:W3CDTF">2025-11-26T05:11:03Z</dcterms:modified>
  <cp:category/>
</cp:coreProperties>
</file>

<file path=docProps/thumbnail.jpeg>
</file>